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9" r:id="rId3"/>
    <p:sldId id="280" r:id="rId4"/>
    <p:sldId id="258" r:id="rId5"/>
    <p:sldId id="281" r:id="rId6"/>
    <p:sldId id="282" r:id="rId7"/>
    <p:sldId id="283" r:id="rId8"/>
    <p:sldId id="261" r:id="rId9"/>
    <p:sldId id="262" r:id="rId10"/>
    <p:sldId id="265" r:id="rId11"/>
    <p:sldId id="284" r:id="rId12"/>
    <p:sldId id="285" r:id="rId13"/>
    <p:sldId id="286" r:id="rId14"/>
    <p:sldId id="287" r:id="rId15"/>
    <p:sldId id="318" r:id="rId16"/>
    <p:sldId id="260" r:id="rId17"/>
    <p:sldId id="288" r:id="rId18"/>
    <p:sldId id="273" r:id="rId19"/>
    <p:sldId id="274" r:id="rId20"/>
    <p:sldId id="317" r:id="rId21"/>
    <p:sldId id="307" r:id="rId22"/>
    <p:sldId id="308" r:id="rId23"/>
    <p:sldId id="291" r:id="rId24"/>
    <p:sldId id="290" r:id="rId25"/>
    <p:sldId id="295" r:id="rId26"/>
    <p:sldId id="292" r:id="rId27"/>
    <p:sldId id="293" r:id="rId28"/>
    <p:sldId id="296" r:id="rId29"/>
    <p:sldId id="294" r:id="rId30"/>
    <p:sldId id="297" r:id="rId31"/>
    <p:sldId id="298" r:id="rId32"/>
    <p:sldId id="299" r:id="rId33"/>
    <p:sldId id="300" r:id="rId34"/>
    <p:sldId id="301" r:id="rId35"/>
    <p:sldId id="302" r:id="rId36"/>
    <p:sldId id="303" r:id="rId37"/>
    <p:sldId id="304" r:id="rId38"/>
    <p:sldId id="275" r:id="rId39"/>
    <p:sldId id="305" r:id="rId40"/>
    <p:sldId id="276" r:id="rId41"/>
    <p:sldId id="306" r:id="rId42"/>
    <p:sldId id="277" r:id="rId43"/>
    <p:sldId id="309" r:id="rId44"/>
    <p:sldId id="310" r:id="rId45"/>
    <p:sldId id="278" r:id="rId46"/>
    <p:sldId id="311" r:id="rId47"/>
    <p:sldId id="312" r:id="rId48"/>
    <p:sldId id="313" r:id="rId49"/>
    <p:sldId id="314" r:id="rId50"/>
    <p:sldId id="315" r:id="rId51"/>
    <p:sldId id="316" r:id="rId52"/>
    <p:sldId id="271" r:id="rId53"/>
    <p:sldId id="267" r:id="rId54"/>
    <p:sldId id="268" r:id="rId55"/>
    <p:sldId id="269" r:id="rId56"/>
    <p:sldId id="270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w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wmf"/></Relationships>
</file>

<file path=ppt/media/image1.jpeg>
</file>

<file path=ppt/media/image10.png>
</file>

<file path=ppt/media/image11.jpeg>
</file>

<file path=ppt/media/image12.jp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jp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wmf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jpg>
</file>

<file path=ppt/media/image36.png>
</file>

<file path=ppt/media/image37.jpg>
</file>

<file path=ppt/media/image38.wmf>
</file>

<file path=ppt/media/image39.wmf>
</file>

<file path=ppt/media/image4.jp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png>
</file>

<file path=ppt/media/image5.jpe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png>
</file>

<file path=ppt/media/image59.jpg>
</file>

<file path=ppt/media/image6.wmf>
</file>

<file path=ppt/media/image60.png>
</file>

<file path=ppt/media/image61.png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74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89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62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755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0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78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8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65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89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00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7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40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136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17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143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49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05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4936608-FEA9-4219-AE64-75A9296A8A71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77F3EA1-57AF-448E-B421-6350CD6C2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265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3.bin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jpeg"/><Relationship Id="rId2" Type="http://schemas.openxmlformats.org/officeDocument/2006/relationships/hyperlink" Target="https://pypi.python.org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jpeg"/><Relationship Id="rId5" Type="http://schemas.openxmlformats.org/officeDocument/2006/relationships/image" Target="../media/image29.png"/><Relationship Id="rId4" Type="http://schemas.openxmlformats.org/officeDocument/2006/relationships/image" Target="../media/image28.jpeg"/><Relationship Id="rId9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38.w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39.w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40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41.w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42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43.w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44.w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45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46.w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47.w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48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50.w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51.w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52.w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53.w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54.w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55.w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56.w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57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w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023" y="1984918"/>
            <a:ext cx="1973766" cy="19737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2577" y="1103971"/>
            <a:ext cx="1315838" cy="13629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5" y="101595"/>
            <a:ext cx="3367668" cy="33676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ectangle 1"/>
          <p:cNvSpPr/>
          <p:nvPr/>
        </p:nvSpPr>
        <p:spPr>
          <a:xfrm>
            <a:off x="1159727" y="3958684"/>
            <a:ext cx="995803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Python Program </a:t>
            </a:r>
          </a:p>
        </p:txBody>
      </p:sp>
    </p:spTree>
    <p:extLst>
      <p:ext uri="{BB962C8B-B14F-4D97-AF65-F5344CB8AC3E}">
        <p14:creationId xmlns:p14="http://schemas.microsoft.com/office/powerpoint/2010/main" val="3790093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998" y="1007122"/>
            <a:ext cx="8761413" cy="706964"/>
          </a:xfrm>
        </p:spPr>
        <p:txBody>
          <a:bodyPr/>
          <a:lstStyle/>
          <a:p>
            <a:r>
              <a:rPr lang="en-US" dirty="0"/>
              <a:t>Using Top Companies: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25965" y="2294256"/>
            <a:ext cx="2997819" cy="240604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NASA</a:t>
            </a:r>
          </a:p>
          <a:p>
            <a:r>
              <a:rPr lang="en-US" dirty="0"/>
              <a:t>Walt Disney</a:t>
            </a:r>
          </a:p>
          <a:p>
            <a:r>
              <a:rPr lang="en-US" dirty="0" err="1"/>
              <a:t>AlphaGene</a:t>
            </a:r>
            <a:endParaRPr lang="en-US" dirty="0"/>
          </a:p>
          <a:p>
            <a:r>
              <a:rPr lang="en-US" dirty="0" err="1"/>
              <a:t>RedHat</a:t>
            </a:r>
            <a:endParaRPr lang="en-US" dirty="0"/>
          </a:p>
          <a:p>
            <a:r>
              <a:rPr lang="en-US" dirty="0"/>
              <a:t>Nokia</a:t>
            </a:r>
          </a:p>
          <a:p>
            <a:r>
              <a:rPr lang="en-US" dirty="0"/>
              <a:t>IBM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https://tctechcrunch2011.files.wordpress.com/2017/03/gettyimages-517862941.jpg?w=73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6833" y="2294255"/>
            <a:ext cx="2713111" cy="180506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  <p:pic>
        <p:nvPicPr>
          <p:cNvPr id="1028" name="Picture 4" descr="http://cdn.playbuzz.com/cdn/dada32e7-8397-4036-8587-29069fd3863d/e1df0d32-2e79-4ab9-aef4-6df7946148a7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016" y="3296738"/>
            <a:ext cx="3471269" cy="25201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/>
        </p:spPr>
      </p:pic>
      <p:pic>
        <p:nvPicPr>
          <p:cNvPr id="1030" name="Picture 6" descr="http://www.cooperateur.coop/sites/default/files/image-articles/ag_logo-couleur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734" y="4700303"/>
            <a:ext cx="3192373" cy="1880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livehacking.com/web/wp-content/uploads/2012/10/red_hat_linux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54374">
            <a:off x="5825554" y="1501282"/>
            <a:ext cx="2564780" cy="248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pbs.twimg.com/profile_images/700641246423846912/kd3u3cko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7621" y="2294255"/>
            <a:ext cx="2864379" cy="286438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pic>
        <p:nvPicPr>
          <p:cNvPr id="1036" name="Picture 12" descr="https://www.finance-monthly.com/Finance-Monthly/wp-content/uploads/2017/06/IBM-banner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2925" y="5297062"/>
            <a:ext cx="3894338" cy="155773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354274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269" y="814271"/>
            <a:ext cx="4714875" cy="33337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ectangle 7"/>
          <p:cNvSpPr/>
          <p:nvPr/>
        </p:nvSpPr>
        <p:spPr>
          <a:xfrm>
            <a:off x="1847384" y="3686356"/>
            <a:ext cx="77166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Python Features</a:t>
            </a:r>
          </a:p>
        </p:txBody>
      </p:sp>
    </p:spTree>
    <p:extLst>
      <p:ext uri="{BB962C8B-B14F-4D97-AF65-F5344CB8AC3E}">
        <p14:creationId xmlns:p14="http://schemas.microsoft.com/office/powerpoint/2010/main" val="154874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Features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9045" y="2331715"/>
            <a:ext cx="453040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2"/>
                </a:solidFill>
                <a:effectLst/>
              </a:rPr>
              <a:t>Simple and Easy to Learn</a:t>
            </a:r>
          </a:p>
        </p:txBody>
      </p:sp>
      <p:sp>
        <p:nvSpPr>
          <p:cNvPr id="5" name="Rectangle 4"/>
          <p:cNvSpPr/>
          <p:nvPr/>
        </p:nvSpPr>
        <p:spPr>
          <a:xfrm>
            <a:off x="339692" y="2854935"/>
            <a:ext cx="56797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Python is a simple and easy to learn, read &amp; write</a:t>
            </a:r>
          </a:p>
        </p:txBody>
      </p:sp>
      <p:pic>
        <p:nvPicPr>
          <p:cNvPr id="3074" name="Picture 2" descr="http://www.plainidea.com/files/6113/5146/8444/eas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8805" y="1848810"/>
            <a:ext cx="3356638" cy="174744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hevron 5"/>
          <p:cNvSpPr/>
          <p:nvPr/>
        </p:nvSpPr>
        <p:spPr>
          <a:xfrm>
            <a:off x="6244683" y="2593325"/>
            <a:ext cx="367990" cy="529016"/>
          </a:xfrm>
          <a:prstGeom prst="chevron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076" name="Picture 4" descr="https://www.resourcespace.com/knowledge-base/img/knowledge-base/open-sour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61" y="4683512"/>
            <a:ext cx="4014439" cy="192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4960802" y="4862672"/>
            <a:ext cx="416171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2"/>
                </a:solidFill>
                <a:effectLst/>
              </a:rPr>
              <a:t>Free and Open Source</a:t>
            </a:r>
          </a:p>
        </p:txBody>
      </p:sp>
      <p:sp>
        <p:nvSpPr>
          <p:cNvPr id="10" name="Chevron 9"/>
          <p:cNvSpPr/>
          <p:nvPr/>
        </p:nvSpPr>
        <p:spPr>
          <a:xfrm rot="10547175">
            <a:off x="4573873" y="5577857"/>
            <a:ext cx="367990" cy="529016"/>
          </a:xfrm>
          <a:prstGeom prst="chevron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20164" y="5402618"/>
            <a:ext cx="709841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Python is an example of FLOSS(Free/</a:t>
            </a:r>
            <a:r>
              <a:rPr lang="en-US" dirty="0" err="1"/>
              <a:t>Libre</a:t>
            </a:r>
            <a:r>
              <a:rPr lang="en-US" dirty="0"/>
              <a:t> and Open Source</a:t>
            </a:r>
          </a:p>
          <a:p>
            <a:r>
              <a:rPr lang="en-US" dirty="0"/>
              <a:t>Software) which means one can freely distribute copies of this</a:t>
            </a:r>
          </a:p>
          <a:p>
            <a:r>
              <a:rPr lang="en-US" dirty="0"/>
              <a:t>software, read it’s source code, modify it, etc.</a:t>
            </a:r>
          </a:p>
        </p:txBody>
      </p:sp>
    </p:spTree>
    <p:extLst>
      <p:ext uri="{BB962C8B-B14F-4D97-AF65-F5344CB8AC3E}">
        <p14:creationId xmlns:p14="http://schemas.microsoft.com/office/powerpoint/2010/main" val="3494542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Features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2130" y="2331715"/>
            <a:ext cx="380424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2"/>
                </a:solidFill>
                <a:effectLst/>
              </a:rPr>
              <a:t>High-level Language</a:t>
            </a:r>
          </a:p>
        </p:txBody>
      </p:sp>
      <p:sp>
        <p:nvSpPr>
          <p:cNvPr id="5" name="Rectangle 4"/>
          <p:cNvSpPr/>
          <p:nvPr/>
        </p:nvSpPr>
        <p:spPr>
          <a:xfrm>
            <a:off x="339692" y="2854935"/>
            <a:ext cx="573105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One does not need to bother about the low-level</a:t>
            </a:r>
          </a:p>
          <a:p>
            <a:r>
              <a:rPr lang="en-US" dirty="0"/>
              <a:t> details like memory allocation, etc. while writing </a:t>
            </a:r>
          </a:p>
          <a:p>
            <a:r>
              <a:rPr lang="en-US" dirty="0"/>
              <a:t>				Python Scripts</a:t>
            </a:r>
          </a:p>
        </p:txBody>
      </p:sp>
      <p:sp>
        <p:nvSpPr>
          <p:cNvPr id="6" name="Chevron 5"/>
          <p:cNvSpPr/>
          <p:nvPr/>
        </p:nvSpPr>
        <p:spPr>
          <a:xfrm>
            <a:off x="6244683" y="2593325"/>
            <a:ext cx="367990" cy="529016"/>
          </a:xfrm>
          <a:prstGeom prst="chevron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20164" y="4879398"/>
            <a:ext cx="165943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2"/>
                </a:solidFill>
                <a:effectLst/>
              </a:rPr>
              <a:t>Portable</a:t>
            </a:r>
          </a:p>
        </p:txBody>
      </p:sp>
      <p:sp>
        <p:nvSpPr>
          <p:cNvPr id="10" name="Chevron 9"/>
          <p:cNvSpPr/>
          <p:nvPr/>
        </p:nvSpPr>
        <p:spPr>
          <a:xfrm rot="10547175">
            <a:off x="4573873" y="5577857"/>
            <a:ext cx="367990" cy="529016"/>
          </a:xfrm>
          <a:prstGeom prst="chevron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20165" y="5402618"/>
            <a:ext cx="71718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Supported by many platforms like Windows CE, Linux, Windows, </a:t>
            </a:r>
          </a:p>
          <a:p>
            <a:r>
              <a:rPr lang="en-US" dirty="0"/>
              <a:t>FreeBSD, Macintosh, Solaris, OS/2, Amiga, AROS, AS/400, BeOS,</a:t>
            </a:r>
          </a:p>
          <a:p>
            <a:r>
              <a:rPr lang="en-US" dirty="0"/>
              <a:t>OS/390, PlayStation, etc.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640" y="2032851"/>
            <a:ext cx="4627757" cy="1745414"/>
          </a:xfrm>
          <a:prstGeom prst="rect">
            <a:avLst/>
          </a:prstGeom>
        </p:spPr>
      </p:pic>
      <p:pic>
        <p:nvPicPr>
          <p:cNvPr id="4100" name="Picture 4" descr="http://trustedadvisor.techdata.co.uk/sites/default/files/How%20your%20customers%20can%20support%20multiple%20operating%20systems%20across%20different%20platforms%20with%20an%20EMM%20solution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18" y="4102018"/>
            <a:ext cx="3834514" cy="181245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www.singlegrain.com/wp-content/uploads/2016/03/SG-Paid-Content-Promotion-A-Comparison-Of-The-Different-Platform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18" y="5695663"/>
            <a:ext cx="3834514" cy="116233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868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Features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52978" y="2225598"/>
            <a:ext cx="759855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2"/>
                </a:solidFill>
                <a:effectLst/>
              </a:rPr>
              <a:t>Supports different Programming Paradigm </a:t>
            </a:r>
          </a:p>
        </p:txBody>
      </p:sp>
      <p:sp>
        <p:nvSpPr>
          <p:cNvPr id="5" name="Rectangle 4"/>
          <p:cNvSpPr/>
          <p:nvPr/>
        </p:nvSpPr>
        <p:spPr>
          <a:xfrm>
            <a:off x="339692" y="2854935"/>
            <a:ext cx="69813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Python Supports procedure-oriented programming as well as</a:t>
            </a:r>
          </a:p>
          <a:p>
            <a:r>
              <a:rPr lang="en-US" dirty="0"/>
              <a:t>			          object-oriented programming.</a:t>
            </a:r>
          </a:p>
        </p:txBody>
      </p:sp>
      <p:sp>
        <p:nvSpPr>
          <p:cNvPr id="6" name="Chevron 5"/>
          <p:cNvSpPr/>
          <p:nvPr/>
        </p:nvSpPr>
        <p:spPr>
          <a:xfrm>
            <a:off x="7242641" y="2787584"/>
            <a:ext cx="367990" cy="529016"/>
          </a:xfrm>
          <a:prstGeom prst="chevron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05552" y="4879398"/>
            <a:ext cx="188865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2"/>
                </a:solidFill>
                <a:effectLst/>
              </a:rPr>
              <a:t>Extensible</a:t>
            </a:r>
          </a:p>
        </p:txBody>
      </p:sp>
      <p:sp>
        <p:nvSpPr>
          <p:cNvPr id="10" name="Chevron 9"/>
          <p:cNvSpPr/>
          <p:nvPr/>
        </p:nvSpPr>
        <p:spPr>
          <a:xfrm rot="10547175">
            <a:off x="4573873" y="5577857"/>
            <a:ext cx="367990" cy="529016"/>
          </a:xfrm>
          <a:prstGeom prst="chevron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20165" y="5402618"/>
            <a:ext cx="717183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Python code can invoke C and C++ libraries, can be called from and C++ programs, can integrate with Java and . Net components</a:t>
            </a:r>
          </a:p>
          <a:p>
            <a:r>
              <a:rPr lang="en-US" dirty="0"/>
              <a:t>We can perform Cross-Language Operations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833" y="1811596"/>
            <a:ext cx="3498620" cy="2086678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5135546"/>
              </p:ext>
            </p:extLst>
          </p:nvPr>
        </p:nvGraphicFramePr>
        <p:xfrm>
          <a:off x="993778" y="5032744"/>
          <a:ext cx="3227543" cy="1619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7" name="Image" r:id="rId4" imgW="3745800" imgH="1879200" progId="Photoshop.Image.13">
                  <p:embed/>
                </p:oleObj>
              </mc:Choice>
              <mc:Fallback>
                <p:oleObj name="Image" r:id="rId4" imgW="3745800" imgH="1879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3778" y="5032744"/>
                        <a:ext cx="3227543" cy="1619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699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714576A-E4FD-4E68-A9EC-A42F3D490E94}"/>
              </a:ext>
            </a:extLst>
          </p:cNvPr>
          <p:cNvSpPr/>
          <p:nvPr/>
        </p:nvSpPr>
        <p:spPr>
          <a:xfrm>
            <a:off x="2482541" y="1456587"/>
            <a:ext cx="7226918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What 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</a:rPr>
              <a:t>Applications</a:t>
            </a:r>
          </a:p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Can</a:t>
            </a:r>
            <a:endParaRPr lang="en-US" sz="54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       Build</a:t>
            </a:r>
          </a:p>
        </p:txBody>
      </p:sp>
    </p:spTree>
    <p:extLst>
      <p:ext uri="{BB962C8B-B14F-4D97-AF65-F5344CB8AC3E}">
        <p14:creationId xmlns:p14="http://schemas.microsoft.com/office/powerpoint/2010/main" val="1714169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6567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Applications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5992" y="780671"/>
            <a:ext cx="11331575" cy="4714463"/>
          </a:xfrm>
        </p:spPr>
        <p:txBody>
          <a:bodyPr/>
          <a:lstStyle/>
          <a:p>
            <a:r>
              <a:rPr lang="en-US" dirty="0"/>
              <a:t>The</a:t>
            </a:r>
            <a:r>
              <a:rPr lang="en-US" b="1" dirty="0"/>
              <a:t> </a:t>
            </a:r>
            <a:r>
              <a:rPr lang="en-US" b="1" dirty="0">
                <a:solidFill>
                  <a:srgbClr val="7030A0"/>
                </a:solidFill>
                <a:hlinkClick r:id="rId2"/>
              </a:rPr>
              <a:t>Python Package Index (</a:t>
            </a:r>
            <a:r>
              <a:rPr lang="en-US" b="1" dirty="0" err="1">
                <a:solidFill>
                  <a:srgbClr val="7030A0"/>
                </a:solidFill>
                <a:hlinkClick r:id="rId2"/>
              </a:rPr>
              <a:t>PyPI</a:t>
            </a:r>
            <a:r>
              <a:rPr lang="en-US" b="1" dirty="0">
                <a:solidFill>
                  <a:srgbClr val="7030A0"/>
                </a:solidFill>
                <a:hlinkClick r:id="rId2"/>
              </a:rPr>
              <a:t>)</a:t>
            </a:r>
            <a:r>
              <a:rPr lang="en-US" dirty="0"/>
              <a:t> hosts thousands of third-party modules for Python.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Web and Internet Development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Database Access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Desktop GUIs(Graphical User Interface’s)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Scientific &amp; Numeric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Network Programming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Software Development &amp;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Game Development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258" y="5403388"/>
            <a:ext cx="2176750" cy="1581967"/>
          </a:xfrm>
          <a:prstGeom prst="rect">
            <a:avLst/>
          </a:prstGeom>
        </p:spPr>
      </p:pic>
      <p:pic>
        <p:nvPicPr>
          <p:cNvPr id="1028" name="Picture 4" descr="https://udemy-images.udemy.com/course/750x422/44256_435b_1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6155" y="2649849"/>
            <a:ext cx="2385845" cy="151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python best gam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9449" y="3860833"/>
            <a:ext cx="2249086" cy="163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040" y="2857286"/>
            <a:ext cx="2702056" cy="16225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587" y="4853498"/>
            <a:ext cx="2639342" cy="1561171"/>
          </a:xfrm>
          <a:prstGeom prst="rect">
            <a:avLst/>
          </a:prstGeom>
        </p:spPr>
      </p:pic>
      <p:pic>
        <p:nvPicPr>
          <p:cNvPr id="1036" name="Picture 12" descr="https://assets.datacamp.com/production/course_1115/shields/original/shield_image_course_1115_20171006-212-xb9ya6?150725390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961" y="4853498"/>
            <a:ext cx="1992912" cy="1597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094" y="1133461"/>
            <a:ext cx="5066886" cy="151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7654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25189" y="3686356"/>
            <a:ext cx="1059365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Download &amp; Installation</a:t>
            </a:r>
          </a:p>
        </p:txBody>
      </p:sp>
      <p:pic>
        <p:nvPicPr>
          <p:cNvPr id="6146" name="Picture 2" descr="http://btkquality.com/wp-content/uploads/2016/07/380_icon-260x3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768" y="1495708"/>
            <a:ext cx="2476500" cy="2857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0418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8"/>
            <a:ext cx="4677134" cy="706964"/>
          </a:xfrm>
        </p:spPr>
        <p:txBody>
          <a:bodyPr/>
          <a:lstStyle/>
          <a:p>
            <a:r>
              <a:rPr lang="en-US" dirty="0"/>
              <a:t>Versions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51" y="1680634"/>
            <a:ext cx="11240430" cy="517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946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Versions 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037063" y="2849549"/>
          <a:ext cx="10537902" cy="3105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89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689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67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Python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Python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67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print “Hello World..!”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Print(“Hello World..!”)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167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Less</a:t>
                      </a:r>
                      <a:r>
                        <a:rPr lang="en-US" baseline="0" dirty="0"/>
                        <a:t> Support Documentation Libraries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More Support Documentation Libraries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167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Less Performance while Compare to Python3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Better Performance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167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as ready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Ready to Move</a:t>
                      </a:r>
                      <a:r>
                        <a:rPr lang="en-US" baseline="0" dirty="0"/>
                        <a:t> into the future(Updates)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68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 Full</a:t>
                      </a:r>
                      <a:r>
                        <a:rPr lang="en-US" baseline="0" dirty="0"/>
                        <a:t> Support for R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eadymade Modules and Libraries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Full Support of Readymade Modules and Libraries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913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135149"/>
            <a:ext cx="8825659" cy="4890119"/>
          </a:xfrm>
        </p:spPr>
        <p:txBody>
          <a:bodyPr>
            <a:noAutofit/>
          </a:bodyPr>
          <a:lstStyle/>
          <a:p>
            <a:r>
              <a:rPr lang="en-US" sz="2400" dirty="0"/>
              <a:t>Python Introduction</a:t>
            </a:r>
          </a:p>
          <a:p>
            <a:r>
              <a:rPr lang="en-US" sz="2400" dirty="0"/>
              <a:t>Who Uses Python</a:t>
            </a:r>
          </a:p>
          <a:p>
            <a:r>
              <a:rPr lang="en-US" sz="2400" dirty="0"/>
              <a:t>Python Features</a:t>
            </a:r>
          </a:p>
          <a:p>
            <a:r>
              <a:rPr lang="en-US" sz="2400" dirty="0"/>
              <a:t>What Applications Can Build ?</a:t>
            </a:r>
          </a:p>
          <a:p>
            <a:r>
              <a:rPr lang="en-US" sz="2400" dirty="0"/>
              <a:t>Installations </a:t>
            </a:r>
          </a:p>
          <a:p>
            <a:r>
              <a:rPr lang="en-US" sz="2400" dirty="0"/>
              <a:t>Keywords in Python</a:t>
            </a:r>
          </a:p>
          <a:p>
            <a:r>
              <a:rPr lang="en-US" sz="2400" dirty="0"/>
              <a:t>Operators in Python</a:t>
            </a:r>
          </a:p>
          <a:p>
            <a:r>
              <a:rPr lang="en-US" sz="2400" dirty="0"/>
              <a:t>Flow Control</a:t>
            </a:r>
          </a:p>
          <a:p>
            <a:r>
              <a:rPr lang="en-US" sz="2400" dirty="0"/>
              <a:t>Functions in Python</a:t>
            </a:r>
          </a:p>
        </p:txBody>
      </p:sp>
      <p:sp>
        <p:nvSpPr>
          <p:cNvPr id="4" name="Rectangle 3"/>
          <p:cNvSpPr/>
          <p:nvPr/>
        </p:nvSpPr>
        <p:spPr>
          <a:xfrm>
            <a:off x="7016080" y="3800734"/>
            <a:ext cx="33890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Let’s Start</a:t>
            </a:r>
          </a:p>
        </p:txBody>
      </p:sp>
    </p:spTree>
    <p:extLst>
      <p:ext uri="{BB962C8B-B14F-4D97-AF65-F5344CB8AC3E}">
        <p14:creationId xmlns:p14="http://schemas.microsoft.com/office/powerpoint/2010/main" val="2586060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A1B1A4-6E66-4E23-A64B-A56B45C04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364276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14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58319" y="547404"/>
            <a:ext cx="4289977" cy="30767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/>
          <p:cNvSpPr/>
          <p:nvPr/>
        </p:nvSpPr>
        <p:spPr>
          <a:xfrm>
            <a:off x="2958381" y="3162480"/>
            <a:ext cx="6654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Keywords in Python</a:t>
            </a:r>
          </a:p>
        </p:txBody>
      </p:sp>
    </p:spTree>
    <p:extLst>
      <p:ext uri="{BB962C8B-B14F-4D97-AF65-F5344CB8AC3E}">
        <p14:creationId xmlns:p14="http://schemas.microsoft.com/office/powerpoint/2010/main" val="203157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0857416"/>
              </p:ext>
            </p:extLst>
          </p:nvPr>
        </p:nvGraphicFramePr>
        <p:xfrm>
          <a:off x="0" y="806450"/>
          <a:ext cx="12192000" cy="605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3" name="Image" r:id="rId3" imgW="8075880" imgH="5244120" progId="Photoshop.Image.13">
                  <p:embed/>
                </p:oleObj>
              </mc:Choice>
              <mc:Fallback>
                <p:oleObj name="Image" r:id="rId3" imgW="8075880" imgH="5244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806450"/>
                        <a:ext cx="12192000" cy="6051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2"/>
          <p:cNvSpPr txBox="1">
            <a:spLocks/>
          </p:cNvSpPr>
          <p:nvPr/>
        </p:nvSpPr>
        <p:spPr>
          <a:xfrm>
            <a:off x="0" y="99486"/>
            <a:ext cx="8761413" cy="7069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002060"/>
                </a:solidFill>
              </a:rPr>
              <a:t>Keywords in Python :</a:t>
            </a:r>
          </a:p>
        </p:txBody>
      </p:sp>
    </p:spTree>
    <p:extLst>
      <p:ext uri="{BB962C8B-B14F-4D97-AF65-F5344CB8AC3E}">
        <p14:creationId xmlns:p14="http://schemas.microsoft.com/office/powerpoint/2010/main" val="39816935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47384" y="3686356"/>
            <a:ext cx="77166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Operators in Python</a:t>
            </a:r>
          </a:p>
        </p:txBody>
      </p:sp>
    </p:spTree>
    <p:extLst>
      <p:ext uri="{BB962C8B-B14F-4D97-AF65-F5344CB8AC3E}">
        <p14:creationId xmlns:p14="http://schemas.microsoft.com/office/powerpoint/2010/main" val="35096443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4503539"/>
              </p:ext>
            </p:extLst>
          </p:nvPr>
        </p:nvGraphicFramePr>
        <p:xfrm>
          <a:off x="2088070" y="2286000"/>
          <a:ext cx="6895180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5" name="Image" r:id="rId3" imgW="10463400" imgH="7263360" progId="Photoshop.Image.13">
                  <p:embed/>
                </p:oleObj>
              </mc:Choice>
              <mc:Fallback>
                <p:oleObj name="Image" r:id="rId3" imgW="10463400" imgH="7263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88070" y="2286000"/>
                        <a:ext cx="6895180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in Python</a:t>
            </a:r>
          </a:p>
        </p:txBody>
      </p:sp>
    </p:spTree>
    <p:extLst>
      <p:ext uri="{BB962C8B-B14F-4D97-AF65-F5344CB8AC3E}">
        <p14:creationId xmlns:p14="http://schemas.microsoft.com/office/powerpoint/2010/main" val="1870945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81199" y="3218004"/>
            <a:ext cx="77166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Arithmetic Operators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27902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Arithmetic Operators :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5049387"/>
              </p:ext>
            </p:extLst>
          </p:nvPr>
        </p:nvGraphicFramePr>
        <p:xfrm>
          <a:off x="0" y="708025"/>
          <a:ext cx="12192000" cy="6017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4" name="Image" r:id="rId3" imgW="15707880" imgH="7022160" progId="Photoshop.Image.13">
                  <p:embed/>
                </p:oleObj>
              </mc:Choice>
              <mc:Fallback>
                <p:oleObj name="Image" r:id="rId3" imgW="15707880" imgH="7022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708025"/>
                        <a:ext cx="12192000" cy="6017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8451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Arithmetic Operators :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0964332"/>
              </p:ext>
            </p:extLst>
          </p:nvPr>
        </p:nvGraphicFramePr>
        <p:xfrm>
          <a:off x="0" y="708024"/>
          <a:ext cx="12192000" cy="614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7" name="Image" r:id="rId3" imgW="15694920" imgH="7136280" progId="Photoshop.Image.13">
                  <p:embed/>
                </p:oleObj>
              </mc:Choice>
              <mc:Fallback>
                <p:oleObj name="Image" r:id="rId3" imgW="15694920" imgH="7136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708024"/>
                        <a:ext cx="12192000" cy="6149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30009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81199" y="3195702"/>
            <a:ext cx="77166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Assignment Operators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05969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8761413" cy="70802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Assignment Operators :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9066908"/>
              </p:ext>
            </p:extLst>
          </p:nvPr>
        </p:nvGraphicFramePr>
        <p:xfrm>
          <a:off x="0" y="708025"/>
          <a:ext cx="12192000" cy="614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9" name="Image" r:id="rId3" imgW="15694920" imgH="7072920" progId="Photoshop.Image.13">
                  <p:embed/>
                </p:oleObj>
              </mc:Choice>
              <mc:Fallback>
                <p:oleObj name="Image" r:id="rId3" imgW="15694920" imgH="7072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708025"/>
                        <a:ext cx="12192000" cy="6149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5457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718316" y="2967335"/>
            <a:ext cx="707245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Python Introduction</a:t>
            </a:r>
          </a:p>
        </p:txBody>
      </p:sp>
    </p:spTree>
    <p:extLst>
      <p:ext uri="{BB962C8B-B14F-4D97-AF65-F5344CB8AC3E}">
        <p14:creationId xmlns:p14="http://schemas.microsoft.com/office/powerpoint/2010/main" val="5610261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47854" y="3195702"/>
            <a:ext cx="981307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Comparison Operators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93804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4066264"/>
              </p:ext>
            </p:extLst>
          </p:nvPr>
        </p:nvGraphicFramePr>
        <p:xfrm>
          <a:off x="0" y="1141490"/>
          <a:ext cx="12192000" cy="553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6" name="Image" r:id="rId3" imgW="16012440" imgH="7377480" progId="Photoshop.Image.13">
                  <p:embed/>
                </p:oleObj>
              </mc:Choice>
              <mc:Fallback>
                <p:oleObj name="Image" r:id="rId3" imgW="16012440" imgH="7377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141490"/>
                        <a:ext cx="12192000" cy="5534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-1" y="117799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Comparison Operators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739252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47854" y="3195702"/>
            <a:ext cx="981307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Logical Operators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32510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Logical Operators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2928723"/>
              </p:ext>
            </p:extLst>
          </p:nvPr>
        </p:nvGraphicFramePr>
        <p:xfrm>
          <a:off x="0" y="900732"/>
          <a:ext cx="12171805" cy="5812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6" name="Image" r:id="rId3" imgW="15961680" imgH="7212600" progId="Photoshop.Image.13">
                  <p:embed/>
                </p:oleObj>
              </mc:Choice>
              <mc:Fallback>
                <p:oleObj name="Image" r:id="rId3" imgW="15961680" imgH="7212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900732"/>
                        <a:ext cx="12171805" cy="58123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99786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47854" y="3195702"/>
            <a:ext cx="981307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Bitwise Operators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5120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3204009"/>
              </p:ext>
            </p:extLst>
          </p:nvPr>
        </p:nvGraphicFramePr>
        <p:xfrm>
          <a:off x="93623" y="875255"/>
          <a:ext cx="11982450" cy="5860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5" name="Image" r:id="rId3" imgW="15974280" imgH="7225200" progId="Photoshop.Image.13">
                  <p:embed/>
                </p:oleObj>
              </mc:Choice>
              <mc:Fallback>
                <p:oleObj name="Image" r:id="rId3" imgW="15974280" imgH="7225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623" y="875255"/>
                        <a:ext cx="11982450" cy="58600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Bitwise Operators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855390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Bitwise Operators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9253476"/>
              </p:ext>
            </p:extLst>
          </p:nvPr>
        </p:nvGraphicFramePr>
        <p:xfrm>
          <a:off x="0" y="1083836"/>
          <a:ext cx="12192000" cy="5774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7" name="Image" r:id="rId3" imgW="16710840" imgH="7250760" progId="Photoshop.Image.13">
                  <p:embed/>
                </p:oleObj>
              </mc:Choice>
              <mc:Fallback>
                <p:oleObj name="Image" r:id="rId3" imgW="16710840" imgH="7250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083836"/>
                        <a:ext cx="12192000" cy="5774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98106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47854" y="3195702"/>
            <a:ext cx="981307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Identity Operators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589511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4146727"/>
              </p:ext>
            </p:extLst>
          </p:nvPr>
        </p:nvGraphicFramePr>
        <p:xfrm>
          <a:off x="0" y="797584"/>
          <a:ext cx="12192000" cy="6060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9" name="Image" r:id="rId3" imgW="16368120" imgH="7314120" progId="Photoshop.Image.13">
                  <p:embed/>
                </p:oleObj>
              </mc:Choice>
              <mc:Fallback>
                <p:oleObj name="Image" r:id="rId3" imgW="16368120" imgH="7314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797584"/>
                        <a:ext cx="12192000" cy="60604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Identity Operators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786366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47854" y="3195702"/>
            <a:ext cx="981307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Membership Operators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6865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: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idx="1"/>
          </p:nvPr>
        </p:nvSpPr>
        <p:spPr>
          <a:xfrm>
            <a:off x="448072" y="2549047"/>
            <a:ext cx="9239961" cy="4308953"/>
          </a:xfrm>
        </p:spPr>
        <p:txBody>
          <a:bodyPr/>
          <a:lstStyle/>
          <a:p>
            <a:r>
              <a:rPr lang="en-US" b="1" dirty="0"/>
              <a:t>Python</a:t>
            </a:r>
            <a:r>
              <a:rPr lang="en-US" dirty="0"/>
              <a:t> is a widely used high-level programming language for general-purpose programming, created by  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Guido Van </a:t>
            </a: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Rossum</a:t>
            </a:r>
            <a:r>
              <a:rPr lang="en-US" dirty="0"/>
              <a:t>  and first released in 1991.</a:t>
            </a:r>
          </a:p>
          <a:p>
            <a:r>
              <a:rPr lang="en-US" dirty="0"/>
              <a:t>Python is named from name called “Monty Python”.</a:t>
            </a:r>
          </a:p>
          <a:p>
            <a:r>
              <a:rPr lang="en-US" dirty="0"/>
              <a:t>Python is a simple, easy to learn, powerful, high level and object-oriented programming language.</a:t>
            </a:r>
          </a:p>
          <a:p>
            <a:r>
              <a:rPr lang="en-US" b="1" dirty="0"/>
              <a:t>Python</a:t>
            </a:r>
            <a:r>
              <a:rPr lang="en-US" dirty="0"/>
              <a:t> is a general purpose programming language created in the late 1980s, and named after Monty </a:t>
            </a:r>
            <a:r>
              <a:rPr lang="en-US" b="1" dirty="0"/>
              <a:t>Python</a:t>
            </a:r>
            <a:r>
              <a:rPr lang="en-US" dirty="0"/>
              <a:t>, that's </a:t>
            </a:r>
            <a:r>
              <a:rPr lang="en-US" b="1" dirty="0"/>
              <a:t>used</a:t>
            </a:r>
            <a:r>
              <a:rPr lang="en-US" dirty="0"/>
              <a:t> by thousands of people to do things from testing microchips at Intel, to powering </a:t>
            </a:r>
            <a:r>
              <a:rPr lang="en-US" dirty="0" err="1"/>
              <a:t>Instagram</a:t>
            </a:r>
            <a:r>
              <a:rPr lang="en-US" dirty="0"/>
              <a:t>, to building video games with the </a:t>
            </a:r>
            <a:r>
              <a:rPr lang="en-US" dirty="0" err="1"/>
              <a:t>PyGame</a:t>
            </a:r>
            <a:r>
              <a:rPr lang="en-US" dirty="0"/>
              <a:t> library.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2" descr="File:Guido van Rossum OSCON 200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9429" y="2155371"/>
            <a:ext cx="2512363" cy="386442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88077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4124667"/>
              </p:ext>
            </p:extLst>
          </p:nvPr>
        </p:nvGraphicFramePr>
        <p:xfrm>
          <a:off x="0" y="972480"/>
          <a:ext cx="12192000" cy="5885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51" name="Image" r:id="rId3" imgW="16291800" imgH="7250760" progId="Photoshop.Image.13">
                  <p:embed/>
                </p:oleObj>
              </mc:Choice>
              <mc:Fallback>
                <p:oleObj name="Image" r:id="rId3" imgW="16291800" imgH="7250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972480"/>
                        <a:ext cx="12192000" cy="5885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Membership Operators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963509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20568" y="3536047"/>
            <a:ext cx="43508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 Control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3" y="42328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2935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8851886"/>
              </p:ext>
            </p:extLst>
          </p:nvPr>
        </p:nvGraphicFramePr>
        <p:xfrm>
          <a:off x="0" y="642744"/>
          <a:ext cx="12122189" cy="62152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93" name="Image" r:id="rId3" imgW="17345880" imgH="7745760" progId="Photoshop.Image.13">
                  <p:embed/>
                </p:oleObj>
              </mc:Choice>
              <mc:Fallback>
                <p:oleObj name="Image" r:id="rId3" imgW="17345880" imgH="7745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642744"/>
                        <a:ext cx="12122189" cy="62152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0896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6889968"/>
              </p:ext>
            </p:extLst>
          </p:nvPr>
        </p:nvGraphicFramePr>
        <p:xfrm>
          <a:off x="-1" y="784612"/>
          <a:ext cx="12202727" cy="607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5" name="Image" r:id="rId3" imgW="17295120" imgH="7834680" progId="Photoshop.Image.13">
                  <p:embed/>
                </p:oleObj>
              </mc:Choice>
              <mc:Fallback>
                <p:oleObj name="Image" r:id="rId3" imgW="17295120" imgH="7834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784612"/>
                        <a:ext cx="12202727" cy="607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Flow Control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353345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Flow Control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0199528"/>
              </p:ext>
            </p:extLst>
          </p:nvPr>
        </p:nvGraphicFramePr>
        <p:xfrm>
          <a:off x="-1" y="797583"/>
          <a:ext cx="12192001" cy="59823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9" name="Image" r:id="rId3" imgW="17320320" imgH="7834680" progId="Photoshop.Image.13">
                  <p:embed/>
                </p:oleObj>
              </mc:Choice>
              <mc:Fallback>
                <p:oleObj name="Image" r:id="rId3" imgW="17320320" imgH="7834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797583"/>
                        <a:ext cx="12192001" cy="59823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49261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Flow Control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9830401"/>
              </p:ext>
            </p:extLst>
          </p:nvPr>
        </p:nvGraphicFramePr>
        <p:xfrm>
          <a:off x="0" y="980495"/>
          <a:ext cx="12230966" cy="58775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0" name="Image" r:id="rId3" imgW="17295120" imgH="7758720" progId="Photoshop.Image.13">
                  <p:embed/>
                </p:oleObj>
              </mc:Choice>
              <mc:Fallback>
                <p:oleObj name="Image" r:id="rId3" imgW="17295120" imgH="7758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980495"/>
                        <a:ext cx="12230966" cy="58775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71573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Flow Control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0917491"/>
              </p:ext>
            </p:extLst>
          </p:nvPr>
        </p:nvGraphicFramePr>
        <p:xfrm>
          <a:off x="-1" y="935888"/>
          <a:ext cx="12192001" cy="5922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3" name="Image" r:id="rId3" imgW="17244360" imgH="7733160" progId="Photoshop.Image.13">
                  <p:embed/>
                </p:oleObj>
              </mc:Choice>
              <mc:Fallback>
                <p:oleObj name="Image" r:id="rId3" imgW="17244360" imgH="7733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935888"/>
                        <a:ext cx="12192001" cy="5922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92602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Flow Control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869587"/>
              </p:ext>
            </p:extLst>
          </p:nvPr>
        </p:nvGraphicFramePr>
        <p:xfrm>
          <a:off x="-1" y="797584"/>
          <a:ext cx="12170073" cy="6060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5" name="Image" r:id="rId3" imgW="17180640" imgH="7720560" progId="Photoshop.Image.13">
                  <p:embed/>
                </p:oleObj>
              </mc:Choice>
              <mc:Fallback>
                <p:oleObj name="Image" r:id="rId3" imgW="17180640" imgH="77205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797584"/>
                        <a:ext cx="12170073" cy="60604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44651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Flow Control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8454903"/>
              </p:ext>
            </p:extLst>
          </p:nvPr>
        </p:nvGraphicFramePr>
        <p:xfrm>
          <a:off x="0" y="881720"/>
          <a:ext cx="12193642" cy="59762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7" name="Image" r:id="rId3" imgW="17256960" imgH="7733160" progId="Photoshop.Image.13">
                  <p:embed/>
                </p:oleObj>
              </mc:Choice>
              <mc:Fallback>
                <p:oleObj name="Image" r:id="rId3" imgW="17256960" imgH="7733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881720"/>
                        <a:ext cx="12193642" cy="59762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72566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663" y="151253"/>
            <a:ext cx="853068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Flow Control :</a:t>
            </a:r>
            <a:endParaRPr lang="en-US" sz="3600" b="0" cap="none" spc="0" dirty="0">
              <a:ln w="0"/>
              <a:solidFill>
                <a:schemeClr val="tx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9682598"/>
              </p:ext>
            </p:extLst>
          </p:nvPr>
        </p:nvGraphicFramePr>
        <p:xfrm>
          <a:off x="-1" y="877035"/>
          <a:ext cx="12173009" cy="59809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0" name="Image" r:id="rId3" imgW="17091720" imgH="7771320" progId="Photoshop.Image.13">
                  <p:embed/>
                </p:oleObj>
              </mc:Choice>
              <mc:Fallback>
                <p:oleObj name="Image" r:id="rId3" imgW="17091720" imgH="77713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877035"/>
                        <a:ext cx="12173009" cy="59809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2772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 txBox="1">
            <a:spLocks/>
          </p:cNvSpPr>
          <p:nvPr/>
        </p:nvSpPr>
        <p:spPr>
          <a:xfrm>
            <a:off x="403467" y="84628"/>
            <a:ext cx="9239961" cy="87263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Python</a:t>
            </a:r>
            <a:r>
              <a:rPr lang="en-US" dirty="0"/>
              <a:t> is an interpreted, object-oriented, high-level programming language with dynamic semantics.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8793741"/>
              </p:ext>
            </p:extLst>
          </p:nvPr>
        </p:nvGraphicFramePr>
        <p:xfrm>
          <a:off x="2200871" y="1285876"/>
          <a:ext cx="6757391" cy="5025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9" name="Image" r:id="rId3" imgW="8812440" imgH="6031440" progId="Photoshop.Image.13">
                  <p:embed/>
                </p:oleObj>
              </mc:Choice>
              <mc:Fallback>
                <p:oleObj name="Image" r:id="rId3" imgW="8812440" imgH="6031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00871" y="1285876"/>
                        <a:ext cx="6757391" cy="5025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49066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55287" y="2883469"/>
            <a:ext cx="981307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Functions in Python</a:t>
            </a:r>
            <a:endParaRPr 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3795" y="4924977"/>
            <a:ext cx="1730219" cy="15058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485570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27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6151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8349" y="0"/>
            <a:ext cx="11541513" cy="7170234"/>
          </a:xfrm>
          <a:prstGeom prst="rect">
            <a:avLst/>
          </a:prstGeom>
          <a:noFill/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7948">
            <a:off x="3073986" y="2609385"/>
            <a:ext cx="3367685" cy="14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4150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54729" y="2230242"/>
            <a:ext cx="10074324" cy="881269"/>
          </a:xfrm>
        </p:spPr>
        <p:txBody>
          <a:bodyPr/>
          <a:lstStyle/>
          <a:p>
            <a:r>
              <a:rPr lang="en-US" dirty="0"/>
              <a:t>Python Workshop Syllabus Contents :</a:t>
            </a:r>
          </a:p>
        </p:txBody>
      </p:sp>
      <p:sp>
        <p:nvSpPr>
          <p:cNvPr id="5" name="Flowchart: Terminator 4"/>
          <p:cNvSpPr/>
          <p:nvPr/>
        </p:nvSpPr>
        <p:spPr>
          <a:xfrm>
            <a:off x="8062468" y="5620215"/>
            <a:ext cx="3066585" cy="836341"/>
          </a:xfrm>
          <a:prstGeom prst="flowChartTerminator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222627" y="5576720"/>
            <a:ext cx="27462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Next &gt;&gt;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26475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ular Callout 5"/>
          <p:cNvSpPr/>
          <p:nvPr/>
        </p:nvSpPr>
        <p:spPr>
          <a:xfrm>
            <a:off x="3490332" y="490654"/>
            <a:ext cx="4549698" cy="613317"/>
          </a:xfrm>
          <a:prstGeom prst="wedgeRectCallou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585992" y="396085"/>
            <a:ext cx="168187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Day-1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3902935"/>
              </p:ext>
            </p:extLst>
          </p:nvPr>
        </p:nvGraphicFramePr>
        <p:xfrm>
          <a:off x="479503" y="1103971"/>
          <a:ext cx="11229277" cy="56925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634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4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06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Topic name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Sub topics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367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Why We Program? , Python Installation Explanation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Introduction about Python , Characteristics, Features , Advantages.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Explanation about Python Installation , Path Setting , CMD , IDLE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709"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Variables and Expressions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Variables, Statements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Python literals with examples.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9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Conditional Code , Loops and Iterations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if, else, </a:t>
                      </a:r>
                      <a:r>
                        <a:rPr lang="en-US" sz="1600" u="none" strike="noStrike" dirty="0" err="1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elif</a:t>
                      </a:r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, for , while with example program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709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Functions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Definition of function, How to define a function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function arguments with examples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709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Functions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example program using functions :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Take </a:t>
                      </a:r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 break program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709"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Strings 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String definition and about string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Accessing values in strings , Updating strings.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Example Program using Strings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15915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ular Callout 5"/>
          <p:cNvSpPr/>
          <p:nvPr/>
        </p:nvSpPr>
        <p:spPr>
          <a:xfrm>
            <a:off x="3490332" y="490654"/>
            <a:ext cx="4549698" cy="613317"/>
          </a:xfrm>
          <a:prstGeom prst="wedgeRectCallou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585991" y="396085"/>
            <a:ext cx="168187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Day-2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391324"/>
              </p:ext>
            </p:extLst>
          </p:nvPr>
        </p:nvGraphicFramePr>
        <p:xfrm>
          <a:off x="479503" y="1103971"/>
          <a:ext cx="11229277" cy="56925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634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4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06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Topic name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Sub topics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367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Strings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String methods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String Slicing with example program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709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Lists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Introduction to Lists , List operations with examples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Map and filters with examples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90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Lists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More Examples on List with Program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70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Tuples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About tuples, Packing and unpacking , Comparing tuples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709"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Tuples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Using Tuples as Keys in Dictionaries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More Examples on Tuple with Program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3709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Dictionaries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What is Dictionary ?, How to add and remove elements from dictionary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Example Program using Dictionaries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3709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Dictionaries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getting values from dictionaries , Methods of dictionary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137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Practice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65099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ular Callout 5"/>
          <p:cNvSpPr/>
          <p:nvPr/>
        </p:nvSpPr>
        <p:spPr>
          <a:xfrm>
            <a:off x="3490332" y="490654"/>
            <a:ext cx="4549698" cy="613317"/>
          </a:xfrm>
          <a:prstGeom prst="wedgeRectCallou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585991" y="396085"/>
            <a:ext cx="168187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Day-3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931157"/>
              </p:ext>
            </p:extLst>
          </p:nvPr>
        </p:nvGraphicFramePr>
        <p:xfrm>
          <a:off x="479503" y="1103969"/>
          <a:ext cx="11229277" cy="52968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634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4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43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Topic name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Sub topics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351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Python CGI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CGI Introduction, executing sample html and python files using CGI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65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Sqlite Database connections in Python using CGI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Sqlite3 DB with Python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990"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Python CGI Crud Operations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Insert , Retrieve , Delete Operations using CGI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828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Practice for Update Operation using CGI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484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Mini Project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Mini Project using CGI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828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Explanation of coursera, LMS Exam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</a:rPr>
                        <a:t>explanation about Certification course , LMS Exam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1157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19093" y="2967335"/>
            <a:ext cx="77166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Who Uses Python ?</a:t>
            </a:r>
          </a:p>
        </p:txBody>
      </p:sp>
    </p:spTree>
    <p:extLst>
      <p:ext uri="{BB962C8B-B14F-4D97-AF65-F5344CB8AC3E}">
        <p14:creationId xmlns:p14="http://schemas.microsoft.com/office/powerpoint/2010/main" val="2422732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859921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3" name="Image" r:id="rId3" imgW="16736400" imgH="7364880" progId="Photoshop.Image.13">
                  <p:embed/>
                </p:oleObj>
              </mc:Choice>
              <mc:Fallback>
                <p:oleObj name="Image" r:id="rId3" imgW="16736400" imgH="7364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351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www.glaad.org/sites/default/files/styles/750px/public/images/2017-03/YouTube-logo-full_color.png?itok=h4u1GdG-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41" y="1888060"/>
            <a:ext cx="2424588" cy="1276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Top Companies:</a:t>
            </a:r>
          </a:p>
        </p:txBody>
      </p:sp>
      <p:sp>
        <p:nvSpPr>
          <p:cNvPr id="9" name="Rectangle 8"/>
          <p:cNvSpPr/>
          <p:nvPr/>
        </p:nvSpPr>
        <p:spPr>
          <a:xfrm>
            <a:off x="2806920" y="2338078"/>
            <a:ext cx="884408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YouTube is originally Written in Python and MySQL.</a:t>
            </a:r>
          </a:p>
        </p:txBody>
      </p:sp>
      <p:pic>
        <p:nvPicPr>
          <p:cNvPr id="3076" name="Picture 4" descr="http://thetechnologygeek.org/wp-content/uploads/2016/12/yahoo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931" y="3031386"/>
            <a:ext cx="2169698" cy="102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2806920" y="3265273"/>
            <a:ext cx="462498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Yahoo Maps uses Python.</a:t>
            </a:r>
          </a:p>
        </p:txBody>
      </p:sp>
      <p:pic>
        <p:nvPicPr>
          <p:cNvPr id="3080" name="Picture 8" descr="https://searchengineland.com/figz/wp-content/seloads/2014/09/Google-16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289" y="4052486"/>
            <a:ext cx="3443201" cy="150664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2806920" y="4192468"/>
            <a:ext cx="10266026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Many Components of the Google Spider and Search engine are Written in Python.</a:t>
            </a:r>
          </a:p>
        </p:txBody>
      </p:sp>
      <p:pic>
        <p:nvPicPr>
          <p:cNvPr id="3082" name="Picture 10" descr="https://i.kinja-img.com/gawker-media/image/upload/s--6WdU647A--/c_scale,f_auto,fl_progressive,q_80,w_800/18iy5a43697u3jp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21" y="5330513"/>
            <a:ext cx="2401608" cy="134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2557228" y="5565034"/>
            <a:ext cx="9749353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Dropbox web-based file hosting service is implemented using Python</a:t>
            </a:r>
          </a:p>
        </p:txBody>
      </p:sp>
    </p:spTree>
    <p:extLst>
      <p:ext uri="{BB962C8B-B14F-4D97-AF65-F5344CB8AC3E}">
        <p14:creationId xmlns:p14="http://schemas.microsoft.com/office/powerpoint/2010/main" val="3567117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5090" y="1076725"/>
            <a:ext cx="8761413" cy="706964"/>
          </a:xfrm>
        </p:spPr>
        <p:txBody>
          <a:bodyPr/>
          <a:lstStyle/>
          <a:p>
            <a:r>
              <a:rPr lang="en-US" dirty="0"/>
              <a:t>Using Top Companies: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51" y="1806498"/>
            <a:ext cx="11229278" cy="505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783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1023</TotalTime>
  <Words>682</Words>
  <Application>Microsoft Office PowerPoint</Application>
  <PresentationFormat>Widescreen</PresentationFormat>
  <Paragraphs>173</Paragraphs>
  <Slides>56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Century Gothic</vt:lpstr>
      <vt:lpstr>Verdana</vt:lpstr>
      <vt:lpstr>Wingdings 3</vt:lpstr>
      <vt:lpstr>Ion Boardroom</vt:lpstr>
      <vt:lpstr>Image</vt:lpstr>
      <vt:lpstr>PowerPoint Presentation</vt:lpstr>
      <vt:lpstr>Agenda</vt:lpstr>
      <vt:lpstr>PowerPoint Presentation</vt:lpstr>
      <vt:lpstr>Introduction :</vt:lpstr>
      <vt:lpstr>PowerPoint Presentation</vt:lpstr>
      <vt:lpstr>PowerPoint Presentation</vt:lpstr>
      <vt:lpstr>PowerPoint Presentation</vt:lpstr>
      <vt:lpstr>Using Top Companies:</vt:lpstr>
      <vt:lpstr>Using Top Companies:</vt:lpstr>
      <vt:lpstr>Using Top Companies:</vt:lpstr>
      <vt:lpstr>PowerPoint Presentation</vt:lpstr>
      <vt:lpstr>Python Features</vt:lpstr>
      <vt:lpstr>Python Features</vt:lpstr>
      <vt:lpstr>Python Features</vt:lpstr>
      <vt:lpstr>PowerPoint Presentation</vt:lpstr>
      <vt:lpstr>Applications :</vt:lpstr>
      <vt:lpstr>PowerPoint Presentation</vt:lpstr>
      <vt:lpstr>Versions :</vt:lpstr>
      <vt:lpstr>Versions :</vt:lpstr>
      <vt:lpstr>PowerPoint Presentation</vt:lpstr>
      <vt:lpstr>PowerPoint Presentation</vt:lpstr>
      <vt:lpstr>PowerPoint Presentation</vt:lpstr>
      <vt:lpstr>PowerPoint Presentation</vt:lpstr>
      <vt:lpstr>Operators in Python</vt:lpstr>
      <vt:lpstr>PowerPoint Presentation</vt:lpstr>
      <vt:lpstr>Arithmetic Operators :</vt:lpstr>
      <vt:lpstr>Arithmetic Operators :</vt:lpstr>
      <vt:lpstr>PowerPoint Presentation</vt:lpstr>
      <vt:lpstr>Assignment Operators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Python Workshop Syllabus Contents :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VINOD</dc:creator>
  <cp:lastModifiedBy>VINOD</cp:lastModifiedBy>
  <cp:revision>185</cp:revision>
  <dcterms:created xsi:type="dcterms:W3CDTF">2018-01-07T08:28:27Z</dcterms:created>
  <dcterms:modified xsi:type="dcterms:W3CDTF">2019-05-13T02:08:57Z</dcterms:modified>
</cp:coreProperties>
</file>

<file path=docProps/thumbnail.jpeg>
</file>